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89" userDrawn="1">
          <p15:clr>
            <a:srgbClr val="A4A3A4"/>
          </p15:clr>
        </p15:guide>
        <p15:guide id="2" pos="2160">
          <p15:clr>
            <a:srgbClr val="A4A3A4"/>
          </p15:clr>
        </p15:guide>
        <p15:guide id="3" orient="horz" pos="43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WATANABE" initials="M" lastIdx="1" clrIdx="0">
    <p:extLst>
      <p:ext uri="{19B8F6BF-5375-455C-9EA6-DF929625EA0E}">
        <p15:presenceInfo xmlns:p15="http://schemas.microsoft.com/office/powerpoint/2012/main" userId="M-WATANAB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434" y="72"/>
      </p:cViewPr>
      <p:guideLst>
        <p:guide orient="horz" pos="2789"/>
        <p:guide pos="2160"/>
        <p:guide orient="horz" pos="43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26" tIns="45713" rIns="91426" bIns="45713" rtlCol="0"/>
          <a:lstStyle>
            <a:lvl1pPr algn="r">
              <a:defRPr sz="1200"/>
            </a:lvl1pPr>
          </a:lstStyle>
          <a:p>
            <a:fld id="{96EF192A-5E81-4B85-8B31-A2B6799CD290}" type="datetimeFigureOut">
              <a:rPr kumimoji="1" lang="ja-JP" altLang="en-US" smtClean="0"/>
              <a:t>2022/12/12</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26" tIns="45713" rIns="91426" bIns="45713" rtlCol="0" anchor="b"/>
          <a:lstStyle>
            <a:lvl1pPr algn="r">
              <a:defRPr sz="1200"/>
            </a:lvl1pPr>
          </a:lstStyle>
          <a:p>
            <a:fld id="{5F983442-6D61-4C46-85D6-091E72A694AA}" type="slidenum">
              <a:rPr kumimoji="1" lang="ja-JP" altLang="en-US" smtClean="0"/>
              <a:t>‹#›</a:t>
            </a:fld>
            <a:endParaRPr kumimoji="1" lang="ja-JP" altLang="en-US"/>
          </a:p>
        </p:txBody>
      </p:sp>
    </p:spTree>
    <p:extLst>
      <p:ext uri="{BB962C8B-B14F-4D97-AF65-F5344CB8AC3E}">
        <p14:creationId xmlns:p14="http://schemas.microsoft.com/office/powerpoint/2010/main" val="33428803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F983442-6D61-4C46-85D6-091E72A694AA}" type="slidenum">
              <a:rPr kumimoji="1" lang="ja-JP" altLang="en-US" smtClean="0"/>
              <a:t>1</a:t>
            </a:fld>
            <a:endParaRPr kumimoji="1" lang="ja-JP" altLang="en-US"/>
          </a:p>
        </p:txBody>
      </p:sp>
    </p:spTree>
    <p:extLst>
      <p:ext uri="{BB962C8B-B14F-4D97-AF65-F5344CB8AC3E}">
        <p14:creationId xmlns:p14="http://schemas.microsoft.com/office/powerpoint/2010/main" val="3917179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825000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382003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55562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173585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135462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177105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125719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349804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403791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55090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31E40B1-BCDB-462F-A8F8-8E6988321A6B}" type="datetimeFigureOut">
              <a:rPr kumimoji="1" lang="ja-JP" altLang="en-US" smtClean="0"/>
              <a:t>2022/12/12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1731203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31E40B1-BCDB-462F-A8F8-8E6988321A6B}" type="datetimeFigureOut">
              <a:rPr kumimoji="1" lang="ja-JP" altLang="en-US" smtClean="0"/>
              <a:t>2022/12/12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73F7F04-AE52-4033-B1EC-7D56D6161698}" type="slidenum">
              <a:rPr kumimoji="1" lang="ja-JP" altLang="en-US" smtClean="0"/>
              <a:t>‹#›</a:t>
            </a:fld>
            <a:endParaRPr kumimoji="1" lang="ja-JP" altLang="en-US"/>
          </a:p>
        </p:txBody>
      </p:sp>
    </p:spTree>
    <p:extLst>
      <p:ext uri="{BB962C8B-B14F-4D97-AF65-F5344CB8AC3E}">
        <p14:creationId xmlns:p14="http://schemas.microsoft.com/office/powerpoint/2010/main" val="2798648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514" y="3212165"/>
            <a:ext cx="6858000" cy="488396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テキスト ボックス 72">
            <a:extLst>
              <a:ext uri="{FF2B5EF4-FFF2-40B4-BE49-F238E27FC236}">
                <a16:creationId xmlns:a16="http://schemas.microsoft.com/office/drawing/2014/main" id="{947C40ED-81F9-D245-E89F-BFF9FC298E4C}"/>
              </a:ext>
            </a:extLst>
          </p:cNvPr>
          <p:cNvSpPr txBox="1"/>
          <p:nvPr/>
        </p:nvSpPr>
        <p:spPr>
          <a:xfrm>
            <a:off x="3489864" y="6084168"/>
            <a:ext cx="3322088" cy="523220"/>
          </a:xfrm>
          <a:prstGeom prst="rect">
            <a:avLst/>
          </a:prstGeom>
          <a:noFill/>
        </p:spPr>
        <p:txBody>
          <a:bodyPr wrap="square" rtlCol="0">
            <a:spAutoFit/>
          </a:bodyPr>
          <a:lstStyle/>
          <a:p>
            <a:r>
              <a:rPr lang="ja-JP" altLang="en-US" sz="1400" b="1" dirty="0">
                <a:latin typeface="+mn-ea"/>
              </a:rPr>
              <a:t>ムダを無くし、つかう責任を</a:t>
            </a:r>
            <a:endParaRPr lang="en-US" altLang="ja-JP" sz="1400" b="1" dirty="0">
              <a:latin typeface="+mn-ea"/>
            </a:endParaRPr>
          </a:p>
          <a:p>
            <a:r>
              <a:rPr lang="ja-JP" altLang="en-US" sz="1400" b="1" dirty="0">
                <a:latin typeface="+mn-ea"/>
              </a:rPr>
              <a:t>環境に配慮した事業活動をしていきます</a:t>
            </a:r>
            <a:endParaRPr kumimoji="1" lang="ja-JP" altLang="en-US" sz="1400" b="1" dirty="0">
              <a:latin typeface="+mn-ea"/>
            </a:endParaRPr>
          </a:p>
        </p:txBody>
      </p:sp>
      <p:sp>
        <p:nvSpPr>
          <p:cNvPr id="72" name="テキスト ボックス 71">
            <a:extLst>
              <a:ext uri="{FF2B5EF4-FFF2-40B4-BE49-F238E27FC236}">
                <a16:creationId xmlns:a16="http://schemas.microsoft.com/office/drawing/2014/main" id="{D1CC4B6E-4FDE-103E-3A38-B82FEDCCF08D}"/>
              </a:ext>
            </a:extLst>
          </p:cNvPr>
          <p:cNvSpPr txBox="1"/>
          <p:nvPr/>
        </p:nvSpPr>
        <p:spPr>
          <a:xfrm>
            <a:off x="35620" y="6084168"/>
            <a:ext cx="3322088" cy="738664"/>
          </a:xfrm>
          <a:prstGeom prst="rect">
            <a:avLst/>
          </a:prstGeom>
          <a:noFill/>
        </p:spPr>
        <p:txBody>
          <a:bodyPr wrap="square" rtlCol="0">
            <a:spAutoFit/>
          </a:bodyPr>
          <a:lstStyle/>
          <a:p>
            <a:r>
              <a:rPr kumimoji="1" lang="ja-JP" altLang="en-US" sz="1400" b="1" dirty="0">
                <a:latin typeface="+mn-ea"/>
              </a:rPr>
              <a:t>社員が活き活きと笑顔で働きがいがある職場をつくり、研修・講習制度を導入し、</a:t>
            </a:r>
            <a:endParaRPr kumimoji="1" lang="en-US" altLang="ja-JP" sz="1400" b="1" dirty="0">
              <a:latin typeface="+mn-ea"/>
            </a:endParaRPr>
          </a:p>
          <a:p>
            <a:r>
              <a:rPr kumimoji="1" lang="ja-JP" altLang="en-US" sz="1400" b="1" dirty="0">
                <a:latin typeface="+mn-ea"/>
              </a:rPr>
              <a:t>スキルアップを目指します</a:t>
            </a:r>
          </a:p>
        </p:txBody>
      </p:sp>
      <p:sp>
        <p:nvSpPr>
          <p:cNvPr id="62" name="テキスト ボックス 61">
            <a:extLst>
              <a:ext uri="{FF2B5EF4-FFF2-40B4-BE49-F238E27FC236}">
                <a16:creationId xmlns:a16="http://schemas.microsoft.com/office/drawing/2014/main" id="{20381C39-97BA-7A5B-966F-CD984F6F78DC}"/>
              </a:ext>
            </a:extLst>
          </p:cNvPr>
          <p:cNvSpPr txBox="1"/>
          <p:nvPr/>
        </p:nvSpPr>
        <p:spPr>
          <a:xfrm>
            <a:off x="35620" y="4427984"/>
            <a:ext cx="3322088" cy="1076192"/>
          </a:xfrm>
          <a:prstGeom prst="rect">
            <a:avLst/>
          </a:prstGeom>
          <a:noFill/>
        </p:spPr>
        <p:txBody>
          <a:bodyPr wrap="square" rtlCol="0">
            <a:spAutoFit/>
          </a:bodyPr>
          <a:lstStyle/>
          <a:p>
            <a:r>
              <a:rPr kumimoji="1" lang="en-US" altLang="ja-JP" sz="1100" dirty="0">
                <a:latin typeface="+mn-ea"/>
              </a:rPr>
              <a:t>【</a:t>
            </a:r>
            <a:r>
              <a:rPr kumimoji="1" lang="ja-JP" altLang="en-US" sz="1100" dirty="0">
                <a:latin typeface="+mn-ea"/>
              </a:rPr>
              <a:t>具体的な取り組み</a:t>
            </a:r>
            <a:r>
              <a:rPr kumimoji="1" lang="en-US" altLang="ja-JP" sz="1100" dirty="0">
                <a:latin typeface="+mn-ea"/>
              </a:rPr>
              <a:t>】</a:t>
            </a:r>
          </a:p>
          <a:p>
            <a:pPr>
              <a:lnSpc>
                <a:spcPts val="500"/>
              </a:lnSpc>
            </a:pPr>
            <a:endParaRPr kumimoji="1" lang="en-US" altLang="ja-JP" sz="1100" dirty="0">
              <a:latin typeface="+mn-ea"/>
            </a:endParaRPr>
          </a:p>
          <a:p>
            <a:pPr marL="171450" indent="-171450">
              <a:lnSpc>
                <a:spcPts val="1200"/>
              </a:lnSpc>
              <a:buFont typeface="Wingdings" panose="05000000000000000000" pitchFamily="2" charset="2"/>
              <a:buChar char="l"/>
            </a:pPr>
            <a:r>
              <a:rPr lang="ja-JP" altLang="en-US" sz="900" dirty="0">
                <a:latin typeface="+mn-ea"/>
              </a:rPr>
              <a:t>子ども達の笑顔のスタートは保育士の笑顔から。家庭へ地域へ、その笑顔をひろげ住みやすい街へ貢献します。</a:t>
            </a:r>
            <a:endParaRPr lang="en-US" altLang="ja-JP" sz="900" dirty="0">
              <a:latin typeface="+mn-ea"/>
            </a:endParaRPr>
          </a:p>
          <a:p>
            <a:pPr marL="171450" indent="-171450">
              <a:lnSpc>
                <a:spcPts val="1200"/>
              </a:lnSpc>
              <a:buFont typeface="Wingdings" panose="05000000000000000000" pitchFamily="2" charset="2"/>
              <a:buChar char="l"/>
            </a:pPr>
            <a:r>
              <a:rPr kumimoji="1" lang="ja-JP" altLang="en-US" sz="900" dirty="0">
                <a:latin typeface="+mn-ea"/>
              </a:rPr>
              <a:t>育休からの復帰や様々な理由により保育を必要とする人たちを支援し、経済成長へ寄与します。</a:t>
            </a:r>
            <a:endParaRPr kumimoji="1" lang="en-US" altLang="ja-JP" sz="900" dirty="0">
              <a:latin typeface="+mn-ea"/>
            </a:endParaRPr>
          </a:p>
          <a:p>
            <a:pPr marL="171450" indent="-171450">
              <a:lnSpc>
                <a:spcPts val="1200"/>
              </a:lnSpc>
              <a:buFont typeface="Wingdings" panose="05000000000000000000" pitchFamily="2" charset="2"/>
              <a:buChar char="l"/>
            </a:pPr>
            <a:r>
              <a:rPr kumimoji="1" lang="ja-JP" altLang="en-US" sz="900" dirty="0">
                <a:latin typeface="+mn-ea"/>
              </a:rPr>
              <a:t>貧困や飢餓を減らすため「こども食堂」への支援をします。</a:t>
            </a:r>
          </a:p>
        </p:txBody>
      </p:sp>
      <p:sp>
        <p:nvSpPr>
          <p:cNvPr id="60" name="テキスト ボックス 59">
            <a:extLst>
              <a:ext uri="{FF2B5EF4-FFF2-40B4-BE49-F238E27FC236}">
                <a16:creationId xmlns:a16="http://schemas.microsoft.com/office/drawing/2014/main" id="{59D190AB-A7F1-D976-0806-D6FAF4DB5791}"/>
              </a:ext>
            </a:extLst>
          </p:cNvPr>
          <p:cNvSpPr txBox="1"/>
          <p:nvPr/>
        </p:nvSpPr>
        <p:spPr>
          <a:xfrm>
            <a:off x="35620" y="3852878"/>
            <a:ext cx="3322088" cy="523220"/>
          </a:xfrm>
          <a:prstGeom prst="rect">
            <a:avLst/>
          </a:prstGeom>
          <a:noFill/>
        </p:spPr>
        <p:txBody>
          <a:bodyPr wrap="square" rtlCol="0">
            <a:spAutoFit/>
          </a:bodyPr>
          <a:lstStyle/>
          <a:p>
            <a:r>
              <a:rPr kumimoji="1" lang="en-US" altLang="ja-JP" sz="1400" b="1" dirty="0">
                <a:latin typeface="+mn-ea"/>
              </a:rPr>
              <a:t>『</a:t>
            </a:r>
            <a:r>
              <a:rPr kumimoji="1" lang="ja-JP" altLang="en-US" sz="1400" b="1" dirty="0">
                <a:latin typeface="+mn-ea"/>
              </a:rPr>
              <a:t>笑顔の輪ひろがる</a:t>
            </a:r>
            <a:r>
              <a:rPr kumimoji="1" lang="en-US" altLang="ja-JP" sz="1400" b="1" dirty="0">
                <a:latin typeface="+mn-ea"/>
              </a:rPr>
              <a:t>』</a:t>
            </a:r>
            <a:r>
              <a:rPr kumimoji="1" lang="ja-JP" altLang="en-US" sz="1400" b="1" dirty="0">
                <a:latin typeface="+mn-ea"/>
              </a:rPr>
              <a:t>を理念に、地域まで笑顔をひろげます</a:t>
            </a:r>
          </a:p>
        </p:txBody>
      </p:sp>
      <p:pic>
        <p:nvPicPr>
          <p:cNvPr id="55" name="図 54">
            <a:extLst>
              <a:ext uri="{FF2B5EF4-FFF2-40B4-BE49-F238E27FC236}">
                <a16:creationId xmlns:a16="http://schemas.microsoft.com/office/drawing/2014/main" id="{6489C7D7-97A3-97F1-60B2-A718B3949E5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6676" b="3381"/>
          <a:stretch/>
        </p:blipFill>
        <p:spPr>
          <a:xfrm>
            <a:off x="932840" y="8172617"/>
            <a:ext cx="1527649" cy="971384"/>
          </a:xfrm>
          <a:prstGeom prst="rect">
            <a:avLst/>
          </a:prstGeom>
        </p:spPr>
      </p:pic>
      <p:sp>
        <p:nvSpPr>
          <p:cNvPr id="5" name="正方形/長方形 4"/>
          <p:cNvSpPr/>
          <p:nvPr/>
        </p:nvSpPr>
        <p:spPr>
          <a:xfrm>
            <a:off x="548680" y="251520"/>
            <a:ext cx="590465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j-ea"/>
                <a:ea typeface="+mj-ea"/>
              </a:rPr>
              <a:t>アルムシンシア株式会社　夢咲き保育園</a:t>
            </a:r>
            <a:endParaRPr lang="en-US" altLang="ja-JP" sz="2000" b="1" dirty="0">
              <a:solidFill>
                <a:schemeClr val="tx1"/>
              </a:solidFill>
              <a:latin typeface="+mj-ea"/>
              <a:ea typeface="+mj-ea"/>
            </a:endParaRPr>
          </a:p>
          <a:p>
            <a:pPr algn="ctr"/>
            <a:r>
              <a:rPr kumimoji="1" lang="en-US" altLang="ja-JP" sz="2000" b="1" dirty="0">
                <a:solidFill>
                  <a:schemeClr val="tx1"/>
                </a:solidFill>
                <a:latin typeface="+mj-ea"/>
                <a:ea typeface="+mj-ea"/>
              </a:rPr>
              <a:t>SDGs</a:t>
            </a:r>
            <a:r>
              <a:rPr kumimoji="1" lang="ja-JP" altLang="en-US" sz="2000" b="1" dirty="0">
                <a:solidFill>
                  <a:schemeClr val="tx1"/>
                </a:solidFill>
                <a:latin typeface="+mj-ea"/>
                <a:ea typeface="+mj-ea"/>
              </a:rPr>
              <a:t>宣言</a:t>
            </a:r>
          </a:p>
        </p:txBody>
      </p:sp>
      <p:sp>
        <p:nvSpPr>
          <p:cNvPr id="6" name="正方形/長方形 5"/>
          <p:cNvSpPr/>
          <p:nvPr/>
        </p:nvSpPr>
        <p:spPr>
          <a:xfrm>
            <a:off x="404664" y="1345188"/>
            <a:ext cx="6048672" cy="693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j-ea"/>
                <a:ea typeface="+mj-ea"/>
              </a:rPr>
              <a:t>当社は国連が提唱する</a:t>
            </a:r>
            <a:r>
              <a:rPr lang="en-US" altLang="ja-JP" sz="1600" b="1" dirty="0">
                <a:solidFill>
                  <a:schemeClr val="tx1"/>
                </a:solidFill>
                <a:latin typeface="+mj-ea"/>
                <a:ea typeface="+mj-ea"/>
              </a:rPr>
              <a:t>｢SDGs</a:t>
            </a:r>
            <a:r>
              <a:rPr lang="ja-JP" altLang="en-US" sz="1600" b="1" dirty="0">
                <a:solidFill>
                  <a:schemeClr val="tx1"/>
                </a:solidFill>
                <a:latin typeface="+mj-ea"/>
                <a:ea typeface="+mj-ea"/>
              </a:rPr>
              <a:t>（持続可能な開発目標</a:t>
            </a:r>
            <a:r>
              <a:rPr lang="en-US" altLang="ja-JP" sz="1600" b="1" dirty="0">
                <a:solidFill>
                  <a:schemeClr val="tx1"/>
                </a:solidFill>
                <a:latin typeface="+mj-ea"/>
                <a:ea typeface="+mj-ea"/>
              </a:rPr>
              <a:t>)｣</a:t>
            </a:r>
            <a:r>
              <a:rPr lang="ja-JP" altLang="en-US" sz="1600" b="1" dirty="0">
                <a:solidFill>
                  <a:schemeClr val="tx1"/>
                </a:solidFill>
                <a:latin typeface="+mj-ea"/>
                <a:ea typeface="+mj-ea"/>
              </a:rPr>
              <a:t>に賛同し、</a:t>
            </a:r>
            <a:endParaRPr lang="en-US" altLang="ja-JP" sz="1600" b="1" dirty="0">
              <a:solidFill>
                <a:schemeClr val="tx1"/>
              </a:solidFill>
              <a:latin typeface="+mj-ea"/>
              <a:ea typeface="+mj-ea"/>
            </a:endParaRPr>
          </a:p>
          <a:p>
            <a:r>
              <a:rPr lang="ja-JP" altLang="en-US" sz="1600" b="1" dirty="0">
                <a:solidFill>
                  <a:schemeClr val="tx1"/>
                </a:solidFill>
                <a:latin typeface="+mj-ea"/>
                <a:ea typeface="+mj-ea"/>
              </a:rPr>
              <a:t>持続可能な社会の実現に向けて取り組んでまいります。</a:t>
            </a:r>
          </a:p>
        </p:txBody>
      </p:sp>
      <p:pic>
        <p:nvPicPr>
          <p:cNvPr id="8" name="Picture 2" descr="K:\010経営企画部\SDGｓ・ESGの取り組み\sdg_icon_wheel_cmy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80" y="295184"/>
            <a:ext cx="701824" cy="701824"/>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p:cNvSpPr/>
          <p:nvPr/>
        </p:nvSpPr>
        <p:spPr>
          <a:xfrm>
            <a:off x="0" y="2915816"/>
            <a:ext cx="6858000" cy="4236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mj-ea"/>
                <a:ea typeface="+mj-ea"/>
              </a:rPr>
              <a:t>SDGs</a:t>
            </a:r>
            <a:r>
              <a:rPr kumimoji="1" lang="ja-JP" altLang="en-US" b="1" dirty="0">
                <a:solidFill>
                  <a:schemeClr val="tx1"/>
                </a:solidFill>
                <a:latin typeface="+mj-ea"/>
                <a:ea typeface="+mj-ea"/>
              </a:rPr>
              <a:t>の達成に向けた取り組み</a:t>
            </a:r>
            <a:endParaRPr kumimoji="1" lang="en-US" altLang="ja-JP" b="1" dirty="0">
              <a:solidFill>
                <a:schemeClr val="tx1"/>
              </a:solidFill>
              <a:latin typeface="+mj-ea"/>
              <a:ea typeface="+mj-ea"/>
            </a:endParaRPr>
          </a:p>
        </p:txBody>
      </p:sp>
      <p:sp>
        <p:nvSpPr>
          <p:cNvPr id="3" name="正方形/長方形 2"/>
          <p:cNvSpPr/>
          <p:nvPr/>
        </p:nvSpPr>
        <p:spPr>
          <a:xfrm>
            <a:off x="3140968" y="8244409"/>
            <a:ext cx="3528392" cy="852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rPr>
              <a:t>SDGs</a:t>
            </a:r>
            <a:r>
              <a:rPr kumimoji="1" lang="ja-JP" altLang="en-US" sz="1050" dirty="0">
                <a:solidFill>
                  <a:schemeClr val="tx1"/>
                </a:solidFill>
              </a:rPr>
              <a:t>とは、</a:t>
            </a:r>
            <a:r>
              <a:rPr kumimoji="1" lang="en-US" altLang="ja-JP" sz="1050" dirty="0">
                <a:solidFill>
                  <a:schemeClr val="tx1"/>
                </a:solidFill>
              </a:rPr>
              <a:t>Sustainable</a:t>
            </a:r>
            <a:r>
              <a:rPr kumimoji="1" lang="ja-JP" altLang="en-US" sz="1050" dirty="0">
                <a:solidFill>
                  <a:schemeClr val="tx1"/>
                </a:solidFill>
              </a:rPr>
              <a:t>　</a:t>
            </a:r>
            <a:r>
              <a:rPr kumimoji="1" lang="en-US" altLang="ja-JP" sz="1050" dirty="0">
                <a:solidFill>
                  <a:schemeClr val="tx1"/>
                </a:solidFill>
              </a:rPr>
              <a:t>Development Goals(</a:t>
            </a:r>
            <a:r>
              <a:rPr kumimoji="1" lang="ja-JP" altLang="en-US" sz="1050" dirty="0">
                <a:solidFill>
                  <a:schemeClr val="tx1"/>
                </a:solidFill>
              </a:rPr>
              <a:t>持続可能な開発目標</a:t>
            </a:r>
            <a:r>
              <a:rPr kumimoji="1" lang="en-US" altLang="ja-JP" sz="1050" dirty="0">
                <a:solidFill>
                  <a:schemeClr val="tx1"/>
                </a:solidFill>
              </a:rPr>
              <a:t>)</a:t>
            </a:r>
            <a:r>
              <a:rPr kumimoji="1" lang="ja-JP" altLang="en-US" sz="1050" dirty="0">
                <a:solidFill>
                  <a:schemeClr val="tx1"/>
                </a:solidFill>
              </a:rPr>
              <a:t>の略称で、</a:t>
            </a:r>
            <a:r>
              <a:rPr kumimoji="1" lang="en-US" altLang="ja-JP" sz="1050" dirty="0">
                <a:solidFill>
                  <a:schemeClr val="tx1"/>
                </a:solidFill>
              </a:rPr>
              <a:t>2015</a:t>
            </a:r>
            <a:r>
              <a:rPr kumimoji="1" lang="ja-JP" altLang="en-US" sz="1050" dirty="0">
                <a:solidFill>
                  <a:schemeClr val="tx1"/>
                </a:solidFill>
              </a:rPr>
              <a:t>年</a:t>
            </a:r>
            <a:r>
              <a:rPr kumimoji="1" lang="en-US" altLang="ja-JP" sz="1050" dirty="0">
                <a:solidFill>
                  <a:schemeClr val="tx1"/>
                </a:solidFill>
              </a:rPr>
              <a:t>9</a:t>
            </a:r>
            <a:r>
              <a:rPr kumimoji="1" lang="ja-JP" altLang="en-US" sz="1050" dirty="0">
                <a:solidFill>
                  <a:schemeClr val="tx1"/>
                </a:solidFill>
              </a:rPr>
              <a:t>月に国連で採択された</a:t>
            </a:r>
            <a:r>
              <a:rPr kumimoji="1" lang="en-US" altLang="ja-JP" sz="1050" dirty="0">
                <a:solidFill>
                  <a:schemeClr val="tx1"/>
                </a:solidFill>
              </a:rPr>
              <a:t>2030</a:t>
            </a:r>
            <a:r>
              <a:rPr kumimoji="1" lang="ja-JP" altLang="en-US" sz="1050" dirty="0">
                <a:solidFill>
                  <a:schemeClr val="tx1"/>
                </a:solidFill>
              </a:rPr>
              <a:t>年までの国際目標。持続可能な社会</a:t>
            </a:r>
            <a:r>
              <a:rPr lang="ja-JP" altLang="en-US" sz="1050" dirty="0">
                <a:solidFill>
                  <a:schemeClr val="tx1"/>
                </a:solidFill>
              </a:rPr>
              <a:t>の</a:t>
            </a:r>
            <a:r>
              <a:rPr kumimoji="1" lang="ja-JP" altLang="en-US" sz="1050" dirty="0">
                <a:solidFill>
                  <a:schemeClr val="tx1"/>
                </a:solidFill>
              </a:rPr>
              <a:t>実現に向けて</a:t>
            </a:r>
            <a:r>
              <a:rPr kumimoji="1" lang="en-US" altLang="ja-JP" sz="1050" dirty="0">
                <a:solidFill>
                  <a:schemeClr val="tx1"/>
                </a:solidFill>
              </a:rPr>
              <a:t>17</a:t>
            </a:r>
            <a:r>
              <a:rPr kumimoji="1" lang="ja-JP" altLang="en-US" sz="1050" dirty="0">
                <a:solidFill>
                  <a:schemeClr val="tx1"/>
                </a:solidFill>
              </a:rPr>
              <a:t>のゴール</a:t>
            </a:r>
            <a:r>
              <a:rPr kumimoji="1" lang="en-US" altLang="ja-JP" sz="1050" dirty="0">
                <a:solidFill>
                  <a:schemeClr val="tx1"/>
                </a:solidFill>
              </a:rPr>
              <a:t>(</a:t>
            </a:r>
            <a:r>
              <a:rPr kumimoji="1" lang="ja-JP" altLang="en-US" sz="1050" dirty="0">
                <a:solidFill>
                  <a:schemeClr val="tx1"/>
                </a:solidFill>
              </a:rPr>
              <a:t>目標</a:t>
            </a:r>
            <a:r>
              <a:rPr kumimoji="1" lang="en-US" altLang="ja-JP" sz="1050" dirty="0">
                <a:solidFill>
                  <a:schemeClr val="tx1"/>
                </a:solidFill>
              </a:rPr>
              <a:t>)</a:t>
            </a:r>
            <a:r>
              <a:rPr kumimoji="1" lang="ja-JP" altLang="en-US" sz="1050" dirty="0">
                <a:solidFill>
                  <a:schemeClr val="tx1"/>
                </a:solidFill>
              </a:rPr>
              <a:t>と</a:t>
            </a:r>
            <a:r>
              <a:rPr kumimoji="1" lang="en-US" altLang="ja-JP" sz="1050" dirty="0">
                <a:solidFill>
                  <a:schemeClr val="tx1"/>
                </a:solidFill>
              </a:rPr>
              <a:t>169</a:t>
            </a:r>
            <a:r>
              <a:rPr kumimoji="1" lang="ja-JP" altLang="en-US" sz="1050" dirty="0">
                <a:solidFill>
                  <a:schemeClr val="tx1"/>
                </a:solidFill>
              </a:rPr>
              <a:t>項目のターゲット</a:t>
            </a:r>
            <a:r>
              <a:rPr kumimoji="1" lang="en-US" altLang="ja-JP" sz="1050" dirty="0">
                <a:solidFill>
                  <a:schemeClr val="tx1"/>
                </a:solidFill>
              </a:rPr>
              <a:t>(</a:t>
            </a:r>
            <a:r>
              <a:rPr kumimoji="1" lang="ja-JP" altLang="en-US" sz="1050" dirty="0">
                <a:solidFill>
                  <a:schemeClr val="tx1"/>
                </a:solidFill>
              </a:rPr>
              <a:t>達成基準</a:t>
            </a:r>
            <a:r>
              <a:rPr kumimoji="1" lang="en-US" altLang="ja-JP" sz="1050" dirty="0">
                <a:solidFill>
                  <a:schemeClr val="tx1"/>
                </a:solidFill>
              </a:rPr>
              <a:t>)</a:t>
            </a:r>
            <a:r>
              <a:rPr kumimoji="1" lang="ja-JP" altLang="en-US" sz="1050" dirty="0">
                <a:solidFill>
                  <a:schemeClr val="tx1"/>
                </a:solidFill>
              </a:rPr>
              <a:t>から構成されている。</a:t>
            </a:r>
          </a:p>
        </p:txBody>
      </p:sp>
      <p:cxnSp>
        <p:nvCxnSpPr>
          <p:cNvPr id="16" name="直線コネクタ 15"/>
          <p:cNvCxnSpPr/>
          <p:nvPr/>
        </p:nvCxnSpPr>
        <p:spPr>
          <a:xfrm>
            <a:off x="-11028" y="8155415"/>
            <a:ext cx="6869028" cy="8601"/>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pic>
        <p:nvPicPr>
          <p:cNvPr id="31" name="図 30" descr="logo.gif">
            <a:extLst>
              <a:ext uri="{FF2B5EF4-FFF2-40B4-BE49-F238E27FC236}">
                <a16:creationId xmlns:a16="http://schemas.microsoft.com/office/drawing/2014/main" id="{00000000-0008-0000-0000-00000300000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97625" y="2346607"/>
            <a:ext cx="838200" cy="2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正方形/長方形 10">
            <a:extLst>
              <a:ext uri="{FF2B5EF4-FFF2-40B4-BE49-F238E27FC236}">
                <a16:creationId xmlns:a16="http://schemas.microsoft.com/office/drawing/2014/main" id="{8A408AC0-5ADD-E1F6-359F-FDA2ECBD8577}"/>
              </a:ext>
            </a:extLst>
          </p:cNvPr>
          <p:cNvSpPr/>
          <p:nvPr/>
        </p:nvSpPr>
        <p:spPr>
          <a:xfrm>
            <a:off x="404664" y="2090389"/>
            <a:ext cx="6048672" cy="660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400" dirty="0">
                <a:solidFill>
                  <a:schemeClr val="tx1"/>
                </a:solidFill>
                <a:latin typeface="+mj-ea"/>
                <a:ea typeface="+mj-ea"/>
              </a:rPr>
              <a:t>令和</a:t>
            </a:r>
            <a:r>
              <a:rPr lang="en-US" altLang="ja-JP" sz="1400" dirty="0">
                <a:solidFill>
                  <a:schemeClr val="tx1"/>
                </a:solidFill>
                <a:latin typeface="+mj-ea"/>
                <a:ea typeface="+mj-ea"/>
              </a:rPr>
              <a:t>4</a:t>
            </a:r>
            <a:r>
              <a:rPr lang="ja-JP" altLang="en-US" sz="1400" dirty="0">
                <a:solidFill>
                  <a:schemeClr val="tx1"/>
                </a:solidFill>
                <a:latin typeface="+mj-ea"/>
                <a:ea typeface="+mj-ea"/>
              </a:rPr>
              <a:t>年</a:t>
            </a:r>
            <a:r>
              <a:rPr lang="en-US" altLang="ja-JP" sz="1400" dirty="0">
                <a:solidFill>
                  <a:schemeClr val="tx1"/>
                </a:solidFill>
                <a:latin typeface="+mj-ea"/>
                <a:ea typeface="+mj-ea"/>
              </a:rPr>
              <a:t>12</a:t>
            </a:r>
            <a:r>
              <a:rPr lang="ja-JP" altLang="en-US" sz="1400" dirty="0">
                <a:solidFill>
                  <a:schemeClr val="tx1"/>
                </a:solidFill>
                <a:latin typeface="+mj-ea"/>
                <a:ea typeface="+mj-ea"/>
              </a:rPr>
              <a:t>月</a:t>
            </a:r>
            <a:r>
              <a:rPr lang="en-US" altLang="ja-JP" sz="1400" dirty="0">
                <a:solidFill>
                  <a:schemeClr val="tx1"/>
                </a:solidFill>
                <a:latin typeface="+mj-ea"/>
                <a:ea typeface="+mj-ea"/>
              </a:rPr>
              <a:t>1</a:t>
            </a:r>
            <a:r>
              <a:rPr lang="ja-JP" altLang="en-US" sz="1400" dirty="0">
                <a:solidFill>
                  <a:schemeClr val="tx1"/>
                </a:solidFill>
                <a:latin typeface="+mj-ea"/>
                <a:ea typeface="+mj-ea"/>
              </a:rPr>
              <a:t>日</a:t>
            </a:r>
            <a:endParaRPr lang="en-US" altLang="ja-JP" sz="1400" dirty="0">
              <a:solidFill>
                <a:schemeClr val="tx1"/>
              </a:solidFill>
              <a:latin typeface="+mj-ea"/>
              <a:ea typeface="+mj-ea"/>
            </a:endParaRPr>
          </a:p>
          <a:p>
            <a:pPr algn="r"/>
            <a:r>
              <a:rPr lang="ja-JP" altLang="en-US" sz="1400" dirty="0">
                <a:solidFill>
                  <a:schemeClr val="tx1"/>
                </a:solidFill>
                <a:latin typeface="+mj-ea"/>
                <a:ea typeface="+mj-ea"/>
              </a:rPr>
              <a:t>アルムシンシア株式会社</a:t>
            </a:r>
            <a:endParaRPr lang="en-US" altLang="ja-JP" sz="1400" dirty="0">
              <a:solidFill>
                <a:schemeClr val="tx1"/>
              </a:solidFill>
              <a:latin typeface="+mj-ea"/>
              <a:ea typeface="+mj-ea"/>
            </a:endParaRPr>
          </a:p>
          <a:p>
            <a:pPr algn="r"/>
            <a:r>
              <a:rPr lang="ja-JP" altLang="en-US" sz="1400" dirty="0">
                <a:solidFill>
                  <a:schemeClr val="tx1"/>
                </a:solidFill>
                <a:latin typeface="+mj-ea"/>
                <a:ea typeface="+mj-ea"/>
              </a:rPr>
              <a:t>代表取締役 栗栖　真治</a:t>
            </a:r>
          </a:p>
        </p:txBody>
      </p:sp>
      <p:pic>
        <p:nvPicPr>
          <p:cNvPr id="13" name="図 12">
            <a:extLst>
              <a:ext uri="{FF2B5EF4-FFF2-40B4-BE49-F238E27FC236}">
                <a16:creationId xmlns:a16="http://schemas.microsoft.com/office/drawing/2014/main" id="{08E8A94C-0F13-349D-0966-646E11C7F5C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60848" y="3419872"/>
            <a:ext cx="360000" cy="360000"/>
          </a:xfrm>
          <a:prstGeom prst="rect">
            <a:avLst/>
          </a:prstGeom>
        </p:spPr>
      </p:pic>
      <p:pic>
        <p:nvPicPr>
          <p:cNvPr id="19" name="図 18">
            <a:extLst>
              <a:ext uri="{FF2B5EF4-FFF2-40B4-BE49-F238E27FC236}">
                <a16:creationId xmlns:a16="http://schemas.microsoft.com/office/drawing/2014/main" id="{BB7E8427-B92A-AB09-A08B-326A2E4BF30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92896" y="3419402"/>
            <a:ext cx="360000" cy="360000"/>
          </a:xfrm>
          <a:prstGeom prst="rect">
            <a:avLst/>
          </a:prstGeom>
        </p:spPr>
      </p:pic>
      <p:pic>
        <p:nvPicPr>
          <p:cNvPr id="21" name="図 20">
            <a:extLst>
              <a:ext uri="{FF2B5EF4-FFF2-40B4-BE49-F238E27FC236}">
                <a16:creationId xmlns:a16="http://schemas.microsoft.com/office/drawing/2014/main" id="{DFA63DB0-37B9-319B-8B73-AC6A8752998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14883" y="3408802"/>
            <a:ext cx="360000" cy="360000"/>
          </a:xfrm>
          <a:prstGeom prst="rect">
            <a:avLst/>
          </a:prstGeom>
        </p:spPr>
      </p:pic>
      <p:pic>
        <p:nvPicPr>
          <p:cNvPr id="23" name="図 22">
            <a:extLst>
              <a:ext uri="{FF2B5EF4-FFF2-40B4-BE49-F238E27FC236}">
                <a16:creationId xmlns:a16="http://schemas.microsoft.com/office/drawing/2014/main" id="{EA881D42-BB0F-9017-7824-68B573CF0E9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949280" y="3408802"/>
            <a:ext cx="360000" cy="360000"/>
          </a:xfrm>
          <a:prstGeom prst="rect">
            <a:avLst/>
          </a:prstGeom>
        </p:spPr>
      </p:pic>
      <p:pic>
        <p:nvPicPr>
          <p:cNvPr id="26" name="図 25">
            <a:extLst>
              <a:ext uri="{FF2B5EF4-FFF2-40B4-BE49-F238E27FC236}">
                <a16:creationId xmlns:a16="http://schemas.microsoft.com/office/drawing/2014/main" id="{C00779B0-7E20-DA21-3333-712441007F8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92936" y="5652120"/>
            <a:ext cx="360000" cy="360000"/>
          </a:xfrm>
          <a:prstGeom prst="rect">
            <a:avLst/>
          </a:prstGeom>
        </p:spPr>
      </p:pic>
      <p:pic>
        <p:nvPicPr>
          <p:cNvPr id="28" name="図 27">
            <a:extLst>
              <a:ext uri="{FF2B5EF4-FFF2-40B4-BE49-F238E27FC236}">
                <a16:creationId xmlns:a16="http://schemas.microsoft.com/office/drawing/2014/main" id="{5B7D9F09-6762-62F9-30C6-ED58FEB3AAC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514883" y="5652120"/>
            <a:ext cx="360000" cy="360000"/>
          </a:xfrm>
          <a:prstGeom prst="rect">
            <a:avLst/>
          </a:prstGeom>
        </p:spPr>
      </p:pic>
      <p:pic>
        <p:nvPicPr>
          <p:cNvPr id="30" name="図 29">
            <a:extLst>
              <a:ext uri="{FF2B5EF4-FFF2-40B4-BE49-F238E27FC236}">
                <a16:creationId xmlns:a16="http://schemas.microsoft.com/office/drawing/2014/main" id="{E9502803-E0D8-4087-9E99-929325EC3B2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381328" y="3408802"/>
            <a:ext cx="360000" cy="360000"/>
          </a:xfrm>
          <a:prstGeom prst="rect">
            <a:avLst/>
          </a:prstGeom>
        </p:spPr>
      </p:pic>
      <p:pic>
        <p:nvPicPr>
          <p:cNvPr id="34" name="図 33">
            <a:extLst>
              <a:ext uri="{FF2B5EF4-FFF2-40B4-BE49-F238E27FC236}">
                <a16:creationId xmlns:a16="http://schemas.microsoft.com/office/drawing/2014/main" id="{7818C6AF-A713-0D9F-A4F4-B35280B861F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949280" y="5652120"/>
            <a:ext cx="360000" cy="360000"/>
          </a:xfrm>
          <a:prstGeom prst="rect">
            <a:avLst/>
          </a:prstGeom>
        </p:spPr>
      </p:pic>
      <p:pic>
        <p:nvPicPr>
          <p:cNvPr id="53" name="図 52">
            <a:extLst>
              <a:ext uri="{FF2B5EF4-FFF2-40B4-BE49-F238E27FC236}">
                <a16:creationId xmlns:a16="http://schemas.microsoft.com/office/drawing/2014/main" id="{85A2C7BD-F363-EC77-FDA0-C35BE38D5E9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381328" y="5652120"/>
            <a:ext cx="360000" cy="360000"/>
          </a:xfrm>
          <a:prstGeom prst="rect">
            <a:avLst/>
          </a:prstGeom>
        </p:spPr>
      </p:pic>
      <p:sp>
        <p:nvSpPr>
          <p:cNvPr id="56" name="テキスト ボックス 55">
            <a:extLst>
              <a:ext uri="{FF2B5EF4-FFF2-40B4-BE49-F238E27FC236}">
                <a16:creationId xmlns:a16="http://schemas.microsoft.com/office/drawing/2014/main" id="{6BBFF135-7127-1450-740F-F0B5ED06DA33}"/>
              </a:ext>
            </a:extLst>
          </p:cNvPr>
          <p:cNvSpPr txBox="1"/>
          <p:nvPr/>
        </p:nvSpPr>
        <p:spPr>
          <a:xfrm>
            <a:off x="41391" y="3419402"/>
            <a:ext cx="1944000" cy="360000"/>
          </a:xfrm>
          <a:prstGeom prst="rect">
            <a:avLst/>
          </a:prstGeom>
          <a:solidFill>
            <a:srgbClr val="FF0000"/>
          </a:solidFill>
          <a:ln>
            <a:solidFill>
              <a:srgbClr val="FF0000"/>
            </a:solidFill>
          </a:ln>
        </p:spPr>
        <p:txBody>
          <a:bodyPr wrap="square" rtlCol="0" anchor="ctr" anchorCtr="1">
            <a:spAutoFit/>
          </a:bodyPr>
          <a:lstStyle/>
          <a:p>
            <a:r>
              <a:rPr kumimoji="1" lang="ja-JP" altLang="en-US" sz="1600" b="1" dirty="0">
                <a:solidFill>
                  <a:schemeClr val="bg1"/>
                </a:solidFill>
              </a:rPr>
              <a:t>地域・社会貢献</a:t>
            </a:r>
          </a:p>
        </p:txBody>
      </p:sp>
      <p:sp>
        <p:nvSpPr>
          <p:cNvPr id="57" name="テキスト ボックス 56">
            <a:extLst>
              <a:ext uri="{FF2B5EF4-FFF2-40B4-BE49-F238E27FC236}">
                <a16:creationId xmlns:a16="http://schemas.microsoft.com/office/drawing/2014/main" id="{B6E65FB5-6926-4A9A-43D8-4C68B7F08D18}"/>
              </a:ext>
            </a:extLst>
          </p:cNvPr>
          <p:cNvSpPr txBox="1"/>
          <p:nvPr/>
        </p:nvSpPr>
        <p:spPr>
          <a:xfrm>
            <a:off x="3489864" y="5652120"/>
            <a:ext cx="1944000" cy="338554"/>
          </a:xfrm>
          <a:prstGeom prst="rect">
            <a:avLst/>
          </a:prstGeom>
          <a:solidFill>
            <a:srgbClr val="00B0F0"/>
          </a:solidFill>
          <a:ln>
            <a:solidFill>
              <a:srgbClr val="00B0F0"/>
            </a:solidFill>
          </a:ln>
        </p:spPr>
        <p:txBody>
          <a:bodyPr wrap="square" rtlCol="0" anchor="ctr" anchorCtr="1">
            <a:spAutoFit/>
          </a:bodyPr>
          <a:lstStyle/>
          <a:p>
            <a:r>
              <a:rPr lang="ja-JP" altLang="en-US" sz="1600" b="1" dirty="0">
                <a:solidFill>
                  <a:schemeClr val="bg1"/>
                </a:solidFill>
              </a:rPr>
              <a:t>環境保全</a:t>
            </a:r>
            <a:endParaRPr kumimoji="1" lang="ja-JP" altLang="en-US" sz="1600" b="1" dirty="0">
              <a:solidFill>
                <a:schemeClr val="bg1"/>
              </a:solidFill>
            </a:endParaRPr>
          </a:p>
        </p:txBody>
      </p:sp>
      <p:sp>
        <p:nvSpPr>
          <p:cNvPr id="58" name="テキスト ボックス 57">
            <a:extLst>
              <a:ext uri="{FF2B5EF4-FFF2-40B4-BE49-F238E27FC236}">
                <a16:creationId xmlns:a16="http://schemas.microsoft.com/office/drawing/2014/main" id="{EE0692D5-6BE8-350C-3B1B-6262828DF646}"/>
              </a:ext>
            </a:extLst>
          </p:cNvPr>
          <p:cNvSpPr txBox="1"/>
          <p:nvPr/>
        </p:nvSpPr>
        <p:spPr>
          <a:xfrm>
            <a:off x="41391" y="5652120"/>
            <a:ext cx="1944000" cy="360000"/>
          </a:xfrm>
          <a:prstGeom prst="rect">
            <a:avLst/>
          </a:prstGeom>
          <a:solidFill>
            <a:schemeClr val="accent6">
              <a:lumMod val="75000"/>
            </a:schemeClr>
          </a:solidFill>
          <a:ln>
            <a:solidFill>
              <a:schemeClr val="accent6">
                <a:lumMod val="75000"/>
              </a:schemeClr>
            </a:solidFill>
          </a:ln>
        </p:spPr>
        <p:txBody>
          <a:bodyPr wrap="square" rtlCol="0" anchor="ctr" anchorCtr="1">
            <a:spAutoFit/>
          </a:bodyPr>
          <a:lstStyle/>
          <a:p>
            <a:r>
              <a:rPr lang="ja-JP" altLang="en-US" sz="1600" b="1" dirty="0">
                <a:solidFill>
                  <a:schemeClr val="bg1"/>
                </a:solidFill>
              </a:rPr>
              <a:t>働きがい・労働環境</a:t>
            </a:r>
            <a:endParaRPr kumimoji="1" lang="ja-JP" altLang="en-US" sz="1600" b="1" dirty="0">
              <a:solidFill>
                <a:schemeClr val="bg1"/>
              </a:solidFill>
            </a:endParaRPr>
          </a:p>
        </p:txBody>
      </p:sp>
      <p:sp>
        <p:nvSpPr>
          <p:cNvPr id="59" name="テキスト ボックス 58">
            <a:extLst>
              <a:ext uri="{FF2B5EF4-FFF2-40B4-BE49-F238E27FC236}">
                <a16:creationId xmlns:a16="http://schemas.microsoft.com/office/drawing/2014/main" id="{E839727F-2912-676C-9C22-A84ED33D6756}"/>
              </a:ext>
            </a:extLst>
          </p:cNvPr>
          <p:cNvSpPr txBox="1"/>
          <p:nvPr/>
        </p:nvSpPr>
        <p:spPr>
          <a:xfrm>
            <a:off x="3489864" y="3408802"/>
            <a:ext cx="1944000" cy="360000"/>
          </a:xfrm>
          <a:prstGeom prst="rect">
            <a:avLst/>
          </a:prstGeom>
          <a:solidFill>
            <a:srgbClr val="00B050"/>
          </a:solidFill>
          <a:ln>
            <a:solidFill>
              <a:srgbClr val="00B050"/>
            </a:solidFill>
          </a:ln>
        </p:spPr>
        <p:txBody>
          <a:bodyPr wrap="square" rtlCol="0" anchor="ctr" anchorCtr="1">
            <a:spAutoFit/>
          </a:bodyPr>
          <a:lstStyle/>
          <a:p>
            <a:r>
              <a:rPr lang="ja-JP" altLang="en-US" sz="1600" b="1" dirty="0">
                <a:solidFill>
                  <a:schemeClr val="bg1"/>
                </a:solidFill>
              </a:rPr>
              <a:t>安全・質の高い保育</a:t>
            </a:r>
            <a:endParaRPr kumimoji="1" lang="ja-JP" altLang="en-US" sz="1600" b="1" dirty="0">
              <a:solidFill>
                <a:schemeClr val="bg1"/>
              </a:solidFill>
            </a:endParaRPr>
          </a:p>
        </p:txBody>
      </p:sp>
      <p:sp>
        <p:nvSpPr>
          <p:cNvPr id="69" name="テキスト ボックス 68">
            <a:extLst>
              <a:ext uri="{FF2B5EF4-FFF2-40B4-BE49-F238E27FC236}">
                <a16:creationId xmlns:a16="http://schemas.microsoft.com/office/drawing/2014/main" id="{7007DE32-94D4-1246-A345-98A31E6CD359}"/>
              </a:ext>
            </a:extLst>
          </p:cNvPr>
          <p:cNvSpPr txBox="1"/>
          <p:nvPr/>
        </p:nvSpPr>
        <p:spPr>
          <a:xfrm>
            <a:off x="3489864" y="3852878"/>
            <a:ext cx="3322088" cy="523220"/>
          </a:xfrm>
          <a:prstGeom prst="rect">
            <a:avLst/>
          </a:prstGeom>
          <a:noFill/>
        </p:spPr>
        <p:txBody>
          <a:bodyPr wrap="square" rtlCol="0">
            <a:spAutoFit/>
          </a:bodyPr>
          <a:lstStyle/>
          <a:p>
            <a:r>
              <a:rPr lang="ja-JP" altLang="en-US" sz="1400" b="1" dirty="0">
                <a:latin typeface="+mn-ea"/>
              </a:rPr>
              <a:t>安全な環境を常に心がけ、質の高い保育を提供します</a:t>
            </a:r>
            <a:endParaRPr kumimoji="1" lang="ja-JP" altLang="en-US" sz="1400" b="1" dirty="0">
              <a:latin typeface="+mn-ea"/>
            </a:endParaRPr>
          </a:p>
        </p:txBody>
      </p:sp>
      <p:sp>
        <p:nvSpPr>
          <p:cNvPr id="70" name="テキスト ボックス 69">
            <a:extLst>
              <a:ext uri="{FF2B5EF4-FFF2-40B4-BE49-F238E27FC236}">
                <a16:creationId xmlns:a16="http://schemas.microsoft.com/office/drawing/2014/main" id="{FB565622-1FE4-5728-7CAA-D25439007D49}"/>
              </a:ext>
            </a:extLst>
          </p:cNvPr>
          <p:cNvSpPr txBox="1"/>
          <p:nvPr/>
        </p:nvSpPr>
        <p:spPr>
          <a:xfrm>
            <a:off x="3489864" y="4427984"/>
            <a:ext cx="3322088" cy="1064394"/>
          </a:xfrm>
          <a:prstGeom prst="rect">
            <a:avLst/>
          </a:prstGeom>
          <a:noFill/>
        </p:spPr>
        <p:txBody>
          <a:bodyPr wrap="square" rtlCol="0">
            <a:spAutoFit/>
          </a:bodyPr>
          <a:lstStyle/>
          <a:p>
            <a:r>
              <a:rPr kumimoji="1" lang="en-US" altLang="ja-JP" sz="1100" dirty="0">
                <a:latin typeface="+mn-ea"/>
              </a:rPr>
              <a:t>【</a:t>
            </a:r>
            <a:r>
              <a:rPr kumimoji="1" lang="ja-JP" altLang="en-US" sz="1100" dirty="0">
                <a:latin typeface="+mn-ea"/>
              </a:rPr>
              <a:t>具体的な取り組み</a:t>
            </a:r>
            <a:r>
              <a:rPr kumimoji="1" lang="en-US" altLang="ja-JP" sz="1100" dirty="0">
                <a:latin typeface="+mn-ea"/>
              </a:rPr>
              <a:t>】</a:t>
            </a:r>
          </a:p>
          <a:p>
            <a:pPr>
              <a:lnSpc>
                <a:spcPts val="500"/>
              </a:lnSpc>
            </a:pPr>
            <a:endParaRPr kumimoji="1" lang="en-US" altLang="ja-JP" sz="1100" dirty="0">
              <a:latin typeface="+mn-ea"/>
            </a:endParaRPr>
          </a:p>
          <a:p>
            <a:pPr marL="171450" indent="-171450">
              <a:buFont typeface="Wingdings" panose="05000000000000000000" pitchFamily="2" charset="2"/>
              <a:buChar char="l"/>
            </a:pPr>
            <a:r>
              <a:rPr lang="ja-JP" altLang="en-US" sz="800" dirty="0">
                <a:latin typeface="+mn-ea"/>
              </a:rPr>
              <a:t>施設設備の点検・安全管理や感染症対策・衛生管理を徹底します。</a:t>
            </a:r>
            <a:endParaRPr lang="en-US" altLang="ja-JP" sz="800" dirty="0">
              <a:latin typeface="+mn-ea"/>
            </a:endParaRPr>
          </a:p>
          <a:p>
            <a:pPr marL="171450" indent="-171450">
              <a:buFont typeface="Wingdings" panose="05000000000000000000" pitchFamily="2" charset="2"/>
              <a:buChar char="l"/>
            </a:pPr>
            <a:r>
              <a:rPr lang="ja-JP" altLang="en-US" sz="800" dirty="0">
                <a:latin typeface="+mn-ea"/>
              </a:rPr>
              <a:t>自園給食で健康管理をし、子どもたちの健全な体づくりを目指し、食育により食事への関心・楽しみ・感謝の気持ちを育てます。</a:t>
            </a:r>
            <a:endParaRPr lang="en-US" altLang="ja-JP" sz="800" dirty="0">
              <a:latin typeface="+mn-ea"/>
            </a:endParaRPr>
          </a:p>
          <a:p>
            <a:pPr marL="171450" indent="-171450">
              <a:buFont typeface="Wingdings" panose="05000000000000000000" pitchFamily="2" charset="2"/>
              <a:buChar char="l"/>
            </a:pPr>
            <a:r>
              <a:rPr lang="ja-JP" altLang="en-US" sz="800" dirty="0">
                <a:latin typeface="+mn-ea"/>
              </a:rPr>
              <a:t>毎日保育士と一緒に行う幼児英語教育を、継続していきます。</a:t>
            </a:r>
            <a:endParaRPr lang="en-US" altLang="ja-JP" sz="800" dirty="0">
              <a:latin typeface="+mn-ea"/>
            </a:endParaRPr>
          </a:p>
          <a:p>
            <a:pPr marL="171450" indent="-171450">
              <a:buFont typeface="Wingdings" panose="05000000000000000000" pitchFamily="2" charset="2"/>
              <a:buChar char="l"/>
            </a:pPr>
            <a:r>
              <a:rPr lang="ja-JP" altLang="en-US" sz="800" dirty="0">
                <a:latin typeface="+mn-ea"/>
              </a:rPr>
              <a:t>造形遊びや感触遊び等、遊びを通じて自由な発想を育み、将来の産業・技術基盤の担い手の第一歩を目指します。</a:t>
            </a:r>
            <a:endParaRPr lang="en-US" altLang="ja-JP" sz="800" dirty="0">
              <a:latin typeface="+mn-ea"/>
            </a:endParaRPr>
          </a:p>
        </p:txBody>
      </p:sp>
      <p:sp>
        <p:nvSpPr>
          <p:cNvPr id="71" name="テキスト ボックス 70">
            <a:extLst>
              <a:ext uri="{FF2B5EF4-FFF2-40B4-BE49-F238E27FC236}">
                <a16:creationId xmlns:a16="http://schemas.microsoft.com/office/drawing/2014/main" id="{967450F2-28AC-293E-D998-E9DE7E9DD32E}"/>
              </a:ext>
            </a:extLst>
          </p:cNvPr>
          <p:cNvSpPr txBox="1"/>
          <p:nvPr/>
        </p:nvSpPr>
        <p:spPr>
          <a:xfrm>
            <a:off x="35620" y="6876256"/>
            <a:ext cx="3322088" cy="1184940"/>
          </a:xfrm>
          <a:prstGeom prst="rect">
            <a:avLst/>
          </a:prstGeom>
          <a:noFill/>
        </p:spPr>
        <p:txBody>
          <a:bodyPr wrap="square" rtlCol="0">
            <a:spAutoFit/>
          </a:bodyPr>
          <a:lstStyle/>
          <a:p>
            <a:r>
              <a:rPr kumimoji="1" lang="en-US" altLang="ja-JP" sz="1100" dirty="0">
                <a:latin typeface="+mn-ea"/>
              </a:rPr>
              <a:t>【</a:t>
            </a:r>
            <a:r>
              <a:rPr kumimoji="1" lang="ja-JP" altLang="en-US" sz="1100" dirty="0">
                <a:latin typeface="+mn-ea"/>
              </a:rPr>
              <a:t>具体的な取り組み</a:t>
            </a:r>
            <a:r>
              <a:rPr kumimoji="1" lang="en-US" altLang="ja-JP" sz="1100" dirty="0">
                <a:latin typeface="+mn-ea"/>
              </a:rPr>
              <a:t>】</a:t>
            </a:r>
          </a:p>
          <a:p>
            <a:pPr>
              <a:lnSpc>
                <a:spcPts val="500"/>
              </a:lnSpc>
            </a:pPr>
            <a:endParaRPr kumimoji="1" lang="en-US" altLang="ja-JP" sz="1100" dirty="0">
              <a:latin typeface="+mn-ea"/>
            </a:endParaRPr>
          </a:p>
          <a:p>
            <a:pPr marL="171450" indent="-171450">
              <a:lnSpc>
                <a:spcPts val="1100"/>
              </a:lnSpc>
              <a:buFont typeface="Wingdings" panose="05000000000000000000" pitchFamily="2" charset="2"/>
              <a:buChar char="l"/>
            </a:pPr>
            <a:r>
              <a:rPr lang="ja-JP" altLang="en-US" sz="1000" dirty="0">
                <a:latin typeface="+mn-ea"/>
              </a:rPr>
              <a:t>職種・役職ごとに研修や講習を積極的に導入し、個々のスキルアップを図ります。</a:t>
            </a:r>
            <a:endParaRPr lang="en-US" altLang="ja-JP" sz="1000" dirty="0">
              <a:latin typeface="+mn-ea"/>
            </a:endParaRPr>
          </a:p>
          <a:p>
            <a:pPr marL="171450" indent="-171450">
              <a:lnSpc>
                <a:spcPts val="1100"/>
              </a:lnSpc>
              <a:buFont typeface="Wingdings" panose="05000000000000000000" pitchFamily="2" charset="2"/>
              <a:buChar char="l"/>
            </a:pPr>
            <a:r>
              <a:rPr lang="ja-JP" altLang="en-US" sz="1000" dirty="0">
                <a:latin typeface="+mn-ea"/>
              </a:rPr>
              <a:t>プライバシーを尊重し、性別問わず活躍できる環境をつくります。</a:t>
            </a:r>
            <a:endParaRPr lang="en-US" altLang="ja-JP" sz="1000" dirty="0">
              <a:latin typeface="+mn-ea"/>
            </a:endParaRPr>
          </a:p>
          <a:p>
            <a:pPr marL="171450" indent="-171450">
              <a:lnSpc>
                <a:spcPts val="1100"/>
              </a:lnSpc>
              <a:buFont typeface="Wingdings" panose="05000000000000000000" pitchFamily="2" charset="2"/>
              <a:buChar char="l"/>
            </a:pPr>
            <a:r>
              <a:rPr lang="ja-JP" altLang="en-US" sz="1000" dirty="0">
                <a:latin typeface="+mn-ea"/>
              </a:rPr>
              <a:t>キャリアアップ制度を導入し、パートから正社員登用や時短勤務等、様々な働き方に対応します。</a:t>
            </a:r>
            <a:endParaRPr lang="en-US" altLang="ja-JP" sz="1000" dirty="0">
              <a:latin typeface="+mn-ea"/>
            </a:endParaRPr>
          </a:p>
        </p:txBody>
      </p:sp>
      <p:sp>
        <p:nvSpPr>
          <p:cNvPr id="74" name="テキスト ボックス 73">
            <a:extLst>
              <a:ext uri="{FF2B5EF4-FFF2-40B4-BE49-F238E27FC236}">
                <a16:creationId xmlns:a16="http://schemas.microsoft.com/office/drawing/2014/main" id="{7D82DF98-F050-1410-7D1C-666500DEBCC7}"/>
              </a:ext>
            </a:extLst>
          </p:cNvPr>
          <p:cNvSpPr txBox="1"/>
          <p:nvPr/>
        </p:nvSpPr>
        <p:spPr>
          <a:xfrm>
            <a:off x="3489864" y="6876256"/>
            <a:ext cx="3322088" cy="1095172"/>
          </a:xfrm>
          <a:prstGeom prst="rect">
            <a:avLst/>
          </a:prstGeom>
          <a:noFill/>
        </p:spPr>
        <p:txBody>
          <a:bodyPr wrap="square" rtlCol="0">
            <a:spAutoFit/>
          </a:bodyPr>
          <a:lstStyle/>
          <a:p>
            <a:r>
              <a:rPr kumimoji="1" lang="en-US" altLang="ja-JP" sz="1100" dirty="0">
                <a:latin typeface="+mn-ea"/>
              </a:rPr>
              <a:t>【</a:t>
            </a:r>
            <a:r>
              <a:rPr kumimoji="1" lang="ja-JP" altLang="en-US" sz="1100" dirty="0">
                <a:latin typeface="+mn-ea"/>
              </a:rPr>
              <a:t>具体的な取り組み</a:t>
            </a:r>
            <a:r>
              <a:rPr kumimoji="1" lang="en-US" altLang="ja-JP" sz="1100" dirty="0">
                <a:latin typeface="+mn-ea"/>
              </a:rPr>
              <a:t>】</a:t>
            </a:r>
          </a:p>
          <a:p>
            <a:pPr>
              <a:lnSpc>
                <a:spcPts val="500"/>
              </a:lnSpc>
            </a:pPr>
            <a:endParaRPr kumimoji="1" lang="en-US" altLang="ja-JP" sz="1100" dirty="0">
              <a:latin typeface="+mn-ea"/>
            </a:endParaRPr>
          </a:p>
          <a:p>
            <a:pPr marL="171450" indent="-171450">
              <a:buFont typeface="Wingdings" panose="05000000000000000000" pitchFamily="2" charset="2"/>
              <a:buChar char="l"/>
            </a:pPr>
            <a:r>
              <a:rPr lang="ja-JP" altLang="en-US" sz="1000" dirty="0">
                <a:latin typeface="+mn-ea"/>
              </a:rPr>
              <a:t>節水・節電により、エネルギー資源の無駄遣いをなくします。</a:t>
            </a:r>
            <a:endParaRPr lang="en-US" altLang="ja-JP" sz="1000" dirty="0">
              <a:latin typeface="+mn-ea"/>
            </a:endParaRPr>
          </a:p>
          <a:p>
            <a:pPr marL="171450" indent="-171450">
              <a:buFont typeface="Wingdings" panose="05000000000000000000" pitchFamily="2" charset="2"/>
              <a:buChar char="l"/>
            </a:pPr>
            <a:r>
              <a:rPr lang="ja-JP" altLang="en-US" sz="1000" dirty="0">
                <a:latin typeface="+mn-ea"/>
              </a:rPr>
              <a:t>消毒・換気の回数を増やし、衛生面に十分配慮します。</a:t>
            </a:r>
            <a:endParaRPr lang="en-US" altLang="ja-JP" sz="1000" dirty="0">
              <a:latin typeface="+mn-ea"/>
            </a:endParaRPr>
          </a:p>
          <a:p>
            <a:pPr marL="171450" indent="-171450">
              <a:buFont typeface="Wingdings" panose="05000000000000000000" pitchFamily="2" charset="2"/>
              <a:buChar char="l"/>
            </a:pPr>
            <a:r>
              <a:rPr lang="ja-JP" altLang="en-US" sz="1000" dirty="0">
                <a:latin typeface="+mn-ea"/>
              </a:rPr>
              <a:t>データの</a:t>
            </a:r>
            <a:r>
              <a:rPr lang="en-US" altLang="ja-JP" sz="1000" dirty="0">
                <a:latin typeface="+mn-ea"/>
              </a:rPr>
              <a:t>PDF</a:t>
            </a:r>
            <a:r>
              <a:rPr lang="ja-JP" altLang="en-US" sz="1000" dirty="0">
                <a:latin typeface="+mn-ea"/>
              </a:rPr>
              <a:t>化やペーパーレス化の推進や、ゴミの分別・リサイクル化により、ゴミを減らす取り組みをします。</a:t>
            </a:r>
            <a:endParaRPr lang="en-US" altLang="ja-JP" sz="1000" dirty="0">
              <a:latin typeface="+mn-ea"/>
            </a:endParaRPr>
          </a:p>
        </p:txBody>
      </p:sp>
      <p:pic>
        <p:nvPicPr>
          <p:cNvPr id="75" name="図 74">
            <a:extLst>
              <a:ext uri="{FF2B5EF4-FFF2-40B4-BE49-F238E27FC236}">
                <a16:creationId xmlns:a16="http://schemas.microsoft.com/office/drawing/2014/main" id="{E43F3249-360C-E010-CF7D-4E8F4CA77E9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060848" y="5652120"/>
            <a:ext cx="360000" cy="360000"/>
          </a:xfrm>
          <a:prstGeom prst="rect">
            <a:avLst/>
          </a:prstGeom>
        </p:spPr>
      </p:pic>
      <p:pic>
        <p:nvPicPr>
          <p:cNvPr id="76" name="図 75">
            <a:extLst>
              <a:ext uri="{FF2B5EF4-FFF2-40B4-BE49-F238E27FC236}">
                <a16:creationId xmlns:a16="http://schemas.microsoft.com/office/drawing/2014/main" id="{D4A11500-235D-71B1-C833-835B7466C26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924944" y="5652120"/>
            <a:ext cx="360000" cy="360000"/>
          </a:xfrm>
          <a:prstGeom prst="rect">
            <a:avLst/>
          </a:prstGeom>
        </p:spPr>
      </p:pic>
      <p:pic>
        <p:nvPicPr>
          <p:cNvPr id="78" name="図 77">
            <a:extLst>
              <a:ext uri="{FF2B5EF4-FFF2-40B4-BE49-F238E27FC236}">
                <a16:creationId xmlns:a16="http://schemas.microsoft.com/office/drawing/2014/main" id="{15AA06FF-0B9F-6AD8-2A94-00F0FBB0C46D}"/>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924944" y="3419402"/>
            <a:ext cx="360000" cy="360000"/>
          </a:xfrm>
          <a:prstGeom prst="rect">
            <a:avLst/>
          </a:prstGeom>
        </p:spPr>
      </p:pic>
    </p:spTree>
    <p:extLst>
      <p:ext uri="{BB962C8B-B14F-4D97-AF65-F5344CB8AC3E}">
        <p14:creationId xmlns:p14="http://schemas.microsoft.com/office/powerpoint/2010/main" val="17567991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1203</TotalTime>
  <Words>498</Words>
  <Application>Microsoft Office PowerPoint</Application>
  <PresentationFormat>画面に合わせる (4:3)</PresentationFormat>
  <Paragraphs>41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游ゴシック</vt:lpstr>
      <vt:lpstr>Arial</vt:lpstr>
      <vt:lpstr>Calibri</vt:lpstr>
      <vt:lpstr>Wingdings</vt:lpstr>
      <vt:lpstr>Office ​​テーマ</vt:lpstr>
      <vt:lpstr>PowerPoint プレゼンテーション</vt:lpstr>
    </vt:vector>
  </TitlesOfParts>
  <Company>清水銀行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津田 博也</dc:creator>
  <cp:lastModifiedBy>KURISU</cp:lastModifiedBy>
  <cp:revision>52</cp:revision>
  <cp:lastPrinted>2022-12-12T01:25:48Z</cp:lastPrinted>
  <dcterms:created xsi:type="dcterms:W3CDTF">2019-04-08T01:28:30Z</dcterms:created>
  <dcterms:modified xsi:type="dcterms:W3CDTF">2022-12-12T01:27:07Z</dcterms:modified>
</cp:coreProperties>
</file>